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4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3" autoAdjust="0"/>
    <p:restoredTop sz="94694" autoAdjust="0"/>
  </p:normalViewPr>
  <p:slideViewPr>
    <p:cSldViewPr snapToGrid="0">
      <p:cViewPr varScale="1">
        <p:scale>
          <a:sx n="88" d="100"/>
          <a:sy n="88" d="100"/>
        </p:scale>
        <p:origin x="-114" y="-1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593903-1576-4475-957C-47B422359DF5}" type="datetimeFigureOut">
              <a:rPr lang="en-US" smtClean="0"/>
              <a:t>4/25/2014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05371-A358-457E-9302-2344952306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290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776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733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793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964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428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415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545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917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073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216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330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C53E5D-CF64-43BF-8CC0-A8A2EC64CD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224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17" Type="http://schemas.openxmlformats.org/officeDocument/2006/relationships/image" Target="../media/image20.png"/><Relationship Id="rId2" Type="http://schemas.openxmlformats.org/officeDocument/2006/relationships/image" Target="../media/image5.png"/><Relationship Id="rId16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5" Type="http://schemas.openxmlformats.org/officeDocument/2006/relationships/image" Target="../media/image1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Logging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Harjit Singh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876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10</a:t>
            </a:fld>
            <a:endParaRPr 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0685" y="866156"/>
            <a:ext cx="7903029" cy="5251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200400" y="306910"/>
            <a:ext cx="457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Sensor or Motion Velocity &amp; Error graphs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243457" y="1436914"/>
            <a:ext cx="1491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Current maze information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0243457" y="4169229"/>
            <a:ext cx="18723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Motion &amp; Sensor numerical information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66057" y="5092559"/>
            <a:ext cx="1382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Cell selector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70114" y="3864429"/>
            <a:ext cx="1763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Current Heading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5148943" y="676242"/>
            <a:ext cx="32657" cy="1196101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5181600" y="676242"/>
            <a:ext cx="163286" cy="243707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9" idx="2"/>
          </p:cNvCxnSpPr>
          <p:nvPr/>
        </p:nvCxnSpPr>
        <p:spPr>
          <a:xfrm flipH="1">
            <a:off x="9448800" y="2083245"/>
            <a:ext cx="1540329" cy="278955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0" idx="2"/>
          </p:cNvCxnSpPr>
          <p:nvPr/>
        </p:nvCxnSpPr>
        <p:spPr>
          <a:xfrm flipH="1">
            <a:off x="7957457" y="5092559"/>
            <a:ext cx="3222172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1" idx="2"/>
          </p:cNvCxnSpPr>
          <p:nvPr/>
        </p:nvCxnSpPr>
        <p:spPr>
          <a:xfrm>
            <a:off x="1257300" y="5461891"/>
            <a:ext cx="1670957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2" idx="2"/>
          </p:cNvCxnSpPr>
          <p:nvPr/>
        </p:nvCxnSpPr>
        <p:spPr>
          <a:xfrm>
            <a:off x="1251857" y="4233761"/>
            <a:ext cx="1600200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6489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y Movie 3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2034" y="374722"/>
            <a:ext cx="10323795" cy="5802241"/>
          </a:xfr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776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APEC 2014: First Speed Run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12</a:t>
            </a:fld>
            <a:endParaRPr lang="en-US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2104" y="1357540"/>
            <a:ext cx="7344360" cy="487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859970" y="1687287"/>
            <a:ext cx="2394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Mouse weaving down the maze.</a:t>
            </a:r>
            <a:endParaRPr lang="en-US" dirty="0"/>
          </a:p>
        </p:txBody>
      </p:sp>
      <p:cxnSp>
        <p:nvCxnSpPr>
          <p:cNvPr id="10" name="Straight Arrow Connector 9"/>
          <p:cNvCxnSpPr>
            <a:stCxn id="7" idx="2"/>
          </p:cNvCxnSpPr>
          <p:nvPr/>
        </p:nvCxnSpPr>
        <p:spPr>
          <a:xfrm>
            <a:off x="2057399" y="2333618"/>
            <a:ext cx="4376058" cy="99741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9757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APEC 2014: Second Speed Run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13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338942" y="4517570"/>
            <a:ext cx="2688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Still Weaving</a:t>
            </a:r>
            <a:endParaRPr lang="en-US" dirty="0"/>
          </a:p>
        </p:txBody>
      </p:sp>
      <p:pic>
        <p:nvPicPr>
          <p:cNvPr id="4100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3465" y="1249249"/>
            <a:ext cx="7145790" cy="4847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Straight Arrow Connector 8"/>
          <p:cNvCxnSpPr>
            <a:stCxn id="7" idx="2"/>
          </p:cNvCxnSpPr>
          <p:nvPr/>
        </p:nvCxnSpPr>
        <p:spPr>
          <a:xfrm>
            <a:off x="2683328" y="4886902"/>
            <a:ext cx="2715986" cy="15318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338942" y="3570514"/>
            <a:ext cx="2275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Turn started LATE!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338942" y="2623457"/>
            <a:ext cx="213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Decelerating through the turn.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2256063" y="3950340"/>
            <a:ext cx="5559880" cy="108974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114549" y="3026229"/>
            <a:ext cx="5701394" cy="24316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338942" y="1508647"/>
            <a:ext cx="22751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Forward Servo Error is 1.25 mm.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 flipV="1">
            <a:off x="2256063" y="2033394"/>
            <a:ext cx="5701394" cy="12158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556171" y="598714"/>
            <a:ext cx="1566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Mouse is here.</a:t>
            </a:r>
            <a:endParaRPr lang="en-US" dirty="0"/>
          </a:p>
        </p:txBody>
      </p:sp>
      <p:cxnSp>
        <p:nvCxnSpPr>
          <p:cNvPr id="26" name="Straight Arrow Connector 25"/>
          <p:cNvCxnSpPr>
            <a:stCxn id="21" idx="2"/>
          </p:cNvCxnSpPr>
          <p:nvPr/>
        </p:nvCxnSpPr>
        <p:spPr>
          <a:xfrm>
            <a:off x="9339495" y="968046"/>
            <a:ext cx="1045476" cy="958725"/>
          </a:xfrm>
          <a:prstGeom prst="straightConnector1">
            <a:avLst/>
          </a:prstGeom>
          <a:ln w="28575"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736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Battery Voltage During Motion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14</a:t>
            </a:fld>
            <a:endParaRPr lang="en-US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467" y="1600313"/>
            <a:ext cx="1047750" cy="44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8427" y="1645103"/>
            <a:ext cx="1857375" cy="1543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0038" y="1645103"/>
            <a:ext cx="92392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6620" y="1645103"/>
            <a:ext cx="1581150" cy="160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8411" y="1645103"/>
            <a:ext cx="89535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8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3761" y="1645103"/>
            <a:ext cx="1571625" cy="158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9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5927" y="3385457"/>
            <a:ext cx="952500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0" name="Picture 10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8427" y="3385457"/>
            <a:ext cx="1609725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1" name="Picture 11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9088" y="3385457"/>
            <a:ext cx="9048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2" name="Picture 12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963" y="3438524"/>
            <a:ext cx="2019300" cy="153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3" name="Picture 13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7936" y="3385457"/>
            <a:ext cx="88582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4" name="Picture 1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9345" y="3385457"/>
            <a:ext cx="1257300" cy="1543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5" name="Picture 15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227" y="4972049"/>
            <a:ext cx="838200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6" name="Picture 16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8427" y="4972049"/>
            <a:ext cx="1285875" cy="158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7" name="Picture 17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6713" y="4987016"/>
            <a:ext cx="857250" cy="25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8" name="Picture 18"/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6427" y="4987016"/>
            <a:ext cx="1247775" cy="157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20212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APEC 2014: Oddities	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15</a:t>
            </a:fld>
            <a:endParaRPr lang="en-US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907" y="2021455"/>
            <a:ext cx="4991100" cy="398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838200" y="1611086"/>
            <a:ext cx="3972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Notice acceleration blips between turns.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136138" y="964755"/>
            <a:ext cx="49203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Mouse was decelerating, then it decided to turn and for some reason the deceleration is insane.</a:t>
            </a:r>
          </a:p>
          <a:p>
            <a:r>
              <a:rPr lang="en-US" dirty="0" smtClean="0"/>
              <a:t>And a little bit later, during the turn, it accelerates!</a:t>
            </a:r>
            <a:endParaRPr lang="en-US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4234" y="2049234"/>
            <a:ext cx="4981575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Straight Arrow Connector 9"/>
          <p:cNvCxnSpPr>
            <a:stCxn id="11" idx="2"/>
          </p:cNvCxnSpPr>
          <p:nvPr/>
        </p:nvCxnSpPr>
        <p:spPr>
          <a:xfrm flipH="1">
            <a:off x="8456498" y="1888085"/>
            <a:ext cx="139812" cy="67084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8051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When the mouse is running, and it does something unexpected, I’ve </a:t>
            </a:r>
            <a:r>
              <a:rPr lang="en-US" dirty="0" smtClean="0"/>
              <a:t>been left guessing “what just happened</a:t>
            </a:r>
            <a:r>
              <a:rPr lang="en-US" dirty="0" smtClean="0"/>
              <a:t>?”</a:t>
            </a:r>
          </a:p>
          <a:p>
            <a:endParaRPr lang="en-US" dirty="0"/>
          </a:p>
          <a:p>
            <a:r>
              <a:rPr lang="en-US" dirty="0" smtClean="0"/>
              <a:t>If you are really </a:t>
            </a:r>
            <a:r>
              <a:rPr lang="en-US" dirty="0" smtClean="0"/>
              <a:t>good, you </a:t>
            </a:r>
            <a:r>
              <a:rPr lang="en-US" dirty="0" smtClean="0"/>
              <a:t>can tell what </a:t>
            </a:r>
            <a:r>
              <a:rPr lang="en-US" dirty="0" smtClean="0"/>
              <a:t>happened.</a:t>
            </a:r>
          </a:p>
          <a:p>
            <a:r>
              <a:rPr lang="en-US" dirty="0" smtClean="0"/>
              <a:t>Or if </a:t>
            </a:r>
            <a:r>
              <a:rPr lang="en-US" dirty="0"/>
              <a:t>you are really </a:t>
            </a:r>
            <a:r>
              <a:rPr lang="en-US" dirty="0" smtClean="0"/>
              <a:t>lucky, y</a:t>
            </a:r>
            <a:r>
              <a:rPr lang="en-US" dirty="0" smtClean="0"/>
              <a:t>ou </a:t>
            </a:r>
            <a:r>
              <a:rPr lang="en-US" dirty="0" smtClean="0"/>
              <a:t>have a reproducible situation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My strategy is to store </a:t>
            </a:r>
            <a:r>
              <a:rPr lang="en-US" dirty="0" smtClean="0"/>
              <a:t>what the mouse saw/did and then from that </a:t>
            </a:r>
            <a:r>
              <a:rPr lang="en-US" dirty="0" smtClean="0"/>
              <a:t>determine the issue.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771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At practice, during APEC 2014, the maze had a 15 cell straight followed by a 180 degree turn.</a:t>
            </a:r>
          </a:p>
          <a:p>
            <a:pPr lvl="1"/>
            <a:r>
              <a:rPr lang="en-US" dirty="0" smtClean="0"/>
              <a:t>The mouse would navigate down the straight but half way through the turn, do a “spin out”.</a:t>
            </a:r>
          </a:p>
          <a:p>
            <a:pPr lvl="1"/>
            <a:r>
              <a:rPr lang="en-US" dirty="0" smtClean="0"/>
              <a:t>I had logging turned on and was able to see that the rotational position went from positive to </a:t>
            </a:r>
            <a:r>
              <a:rPr lang="en-US" dirty="0" smtClean="0"/>
              <a:t>negative!</a:t>
            </a:r>
          </a:p>
          <a:p>
            <a:pPr lvl="1"/>
            <a:r>
              <a:rPr lang="en-US" dirty="0" smtClean="0"/>
              <a:t>The </a:t>
            </a:r>
            <a:r>
              <a:rPr lang="en-US" dirty="0" smtClean="0"/>
              <a:t>servo tried to track it but </a:t>
            </a:r>
            <a:r>
              <a:rPr lang="en-US" dirty="0" smtClean="0"/>
              <a:t>then </a:t>
            </a:r>
            <a:r>
              <a:rPr lang="en-US" dirty="0" smtClean="0"/>
              <a:t>couldn’t and shut down the mouse as “must be crashed”.</a:t>
            </a:r>
          </a:p>
          <a:p>
            <a:pPr lvl="1"/>
            <a:r>
              <a:rPr lang="en-US" dirty="0" smtClean="0"/>
              <a:t>The sign change was caused by an </a:t>
            </a:r>
            <a:r>
              <a:rPr lang="en-US" dirty="0" smtClean="0"/>
              <a:t>overflow in the turn </a:t>
            </a:r>
            <a:r>
              <a:rPr lang="en-US" dirty="0" smtClean="0"/>
              <a:t>profiler.</a:t>
            </a:r>
            <a:endParaRPr lang="en-US" dirty="0" smtClean="0"/>
          </a:p>
          <a:p>
            <a:pPr lvl="1"/>
            <a:r>
              <a:rPr lang="en-US" dirty="0" smtClean="0"/>
              <a:t>The logging enabled me to see </a:t>
            </a:r>
            <a:r>
              <a:rPr lang="en-US" dirty="0" smtClean="0"/>
              <a:t>what </a:t>
            </a:r>
            <a:r>
              <a:rPr lang="en-US" dirty="0" smtClean="0"/>
              <a:t>happened without trying to reproduce it.</a:t>
            </a:r>
          </a:p>
          <a:p>
            <a:pPr lvl="2"/>
            <a:r>
              <a:rPr lang="en-US" dirty="0" smtClean="0"/>
              <a:t>I </a:t>
            </a:r>
            <a:r>
              <a:rPr lang="en-US" dirty="0" smtClean="0"/>
              <a:t>was able to focus on implementing a fix, rather than spending time to instrument and reproduce the issue.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320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Traditional </a:t>
            </a:r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a few variables and setup triggers to enable logging in certain situations.</a:t>
            </a:r>
          </a:p>
          <a:p>
            <a:pPr lvl="1"/>
            <a:r>
              <a:rPr lang="en-US" dirty="0" smtClean="0"/>
              <a:t>The log data is stored in RAM.</a:t>
            </a:r>
          </a:p>
          <a:p>
            <a:pPr lvl="1"/>
            <a:r>
              <a:rPr lang="en-US" dirty="0" smtClean="0"/>
              <a:t>This requires that each time </a:t>
            </a:r>
            <a:r>
              <a:rPr lang="en-US" dirty="0" smtClean="0"/>
              <a:t>logging </a:t>
            </a:r>
            <a:r>
              <a:rPr lang="en-US" dirty="0" smtClean="0"/>
              <a:t>is to be done, the user has to re-setup the logging code.</a:t>
            </a:r>
            <a:endParaRPr lang="en-US" dirty="0"/>
          </a:p>
          <a:p>
            <a:pPr lvl="1"/>
            <a:r>
              <a:rPr lang="en-US" dirty="0" smtClean="0"/>
              <a:t>If the processor crashes, the log is lost.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If something else of interest happens and you weren’t logging it, you are out of luck.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801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Log</a:t>
            </a:r>
          </a:p>
          <a:p>
            <a:pPr lvl="1"/>
            <a:r>
              <a:rPr lang="en-US" b="1" u="sng" dirty="0" smtClean="0"/>
              <a:t>All</a:t>
            </a:r>
            <a:r>
              <a:rPr lang="en-US" dirty="0" smtClean="0"/>
              <a:t> the time.</a:t>
            </a:r>
          </a:p>
          <a:p>
            <a:pPr lvl="1"/>
            <a:r>
              <a:rPr lang="en-US" dirty="0" smtClean="0"/>
              <a:t>Log to flash – it is </a:t>
            </a:r>
            <a:r>
              <a:rPr lang="en-US" dirty="0" smtClean="0"/>
              <a:t>non-volatile.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495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Logging to RAM VS Flash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RAM logging is “easy”:</a:t>
            </a:r>
          </a:p>
          <a:p>
            <a:pPr lvl="1"/>
            <a:r>
              <a:rPr lang="en-US" dirty="0" smtClean="0"/>
              <a:t>Declare an array.</a:t>
            </a:r>
          </a:p>
          <a:p>
            <a:pPr lvl="1"/>
            <a:r>
              <a:rPr lang="en-US" dirty="0" smtClean="0"/>
              <a:t>Write data to it.</a:t>
            </a:r>
          </a:p>
          <a:p>
            <a:pPr lvl="1"/>
            <a:r>
              <a:rPr lang="en-US" dirty="0" smtClean="0"/>
              <a:t>Write speed is multi-megabytes a second – not that you have enough RAM to do this.</a:t>
            </a:r>
          </a:p>
          <a:p>
            <a:pPr lvl="1"/>
            <a:r>
              <a:rPr lang="en-US" dirty="0" smtClean="0"/>
              <a:t>When it is time to transfer it to the host, read the array and write it out over the serial port.</a:t>
            </a:r>
          </a:p>
          <a:p>
            <a:pPr lvl="1"/>
            <a:endParaRPr lang="en-US" dirty="0"/>
          </a:p>
          <a:p>
            <a:r>
              <a:rPr lang="en-US" dirty="0" smtClean="0"/>
              <a:t>Flash logging requires:</a:t>
            </a:r>
          </a:p>
          <a:p>
            <a:pPr lvl="1"/>
            <a:r>
              <a:rPr lang="en-US" dirty="0" smtClean="0"/>
              <a:t>That you copy the data from a buffer to the flash device.</a:t>
            </a:r>
          </a:p>
          <a:p>
            <a:pPr lvl="1"/>
            <a:r>
              <a:rPr lang="en-US" dirty="0" smtClean="0"/>
              <a:t>With proper part selection, the write speed can be 500KB/s.</a:t>
            </a:r>
          </a:p>
          <a:p>
            <a:pPr lvl="1"/>
            <a:r>
              <a:rPr lang="en-US" dirty="0" smtClean="0"/>
              <a:t>You </a:t>
            </a:r>
            <a:r>
              <a:rPr lang="en-US" dirty="0" smtClean="0"/>
              <a:t>implement a </a:t>
            </a:r>
            <a:r>
              <a:rPr lang="en-US" dirty="0" smtClean="0"/>
              <a:t>simple file system.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399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Flash Device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Serial Flash</a:t>
            </a:r>
          </a:p>
          <a:p>
            <a:pPr lvl="1"/>
            <a:r>
              <a:rPr lang="en-US" dirty="0" smtClean="0"/>
              <a:t>There are parts that can program 256 bytes in </a:t>
            </a:r>
            <a:r>
              <a:rPr lang="en-US" dirty="0" smtClean="0"/>
              <a:t>0.3 ms </a:t>
            </a:r>
            <a:r>
              <a:rPr lang="en-US" dirty="0" smtClean="0"/>
              <a:t>or 512 bytes in </a:t>
            </a:r>
            <a:r>
              <a:rPr lang="en-US" dirty="0" smtClean="0"/>
              <a:t>0.4 </a:t>
            </a:r>
            <a:r>
              <a:rPr lang="en-US" dirty="0" err="1" smtClean="0"/>
              <a:t>ms</a:t>
            </a:r>
            <a:r>
              <a:rPr lang="en-US" dirty="0" err="1" smtClean="0"/>
              <a:t>.</a:t>
            </a:r>
            <a:endParaRPr lang="en-US" dirty="0" smtClean="0"/>
          </a:p>
          <a:p>
            <a:pPr lvl="1"/>
            <a:r>
              <a:rPr lang="en-US" dirty="0" smtClean="0"/>
              <a:t>16 MB </a:t>
            </a:r>
            <a:r>
              <a:rPr lang="en-US" dirty="0" smtClean="0"/>
              <a:t>and 32 MB parts available in </a:t>
            </a:r>
            <a:r>
              <a:rPr lang="en-US" dirty="0" smtClean="0"/>
              <a:t>6 mm </a:t>
            </a:r>
            <a:r>
              <a:rPr lang="en-US" dirty="0" smtClean="0"/>
              <a:t>X </a:t>
            </a:r>
            <a:r>
              <a:rPr lang="en-US" dirty="0" smtClean="0"/>
              <a:t>8 mm </a:t>
            </a:r>
            <a:r>
              <a:rPr lang="en-US" dirty="0" smtClean="0"/>
              <a:t>package.</a:t>
            </a:r>
          </a:p>
          <a:p>
            <a:pPr lvl="1"/>
            <a:r>
              <a:rPr lang="en-US" dirty="0" smtClean="0"/>
              <a:t>Erasing full device takes </a:t>
            </a:r>
            <a:r>
              <a:rPr lang="en-US" dirty="0" smtClean="0"/>
              <a:t>170 </a:t>
            </a:r>
            <a:r>
              <a:rPr lang="en-US" dirty="0" smtClean="0"/>
              <a:t>seconds.</a:t>
            </a:r>
          </a:p>
          <a:p>
            <a:r>
              <a:rPr lang="en-US" dirty="0" smtClean="0"/>
              <a:t>FRAM</a:t>
            </a:r>
          </a:p>
          <a:p>
            <a:pPr lvl="1"/>
            <a:r>
              <a:rPr lang="en-US" dirty="0" smtClean="0"/>
              <a:t>Neat write feature – send the write command and address, </a:t>
            </a:r>
            <a:r>
              <a:rPr lang="en-US" b="1" u="sng" dirty="0" smtClean="0"/>
              <a:t>once</a:t>
            </a:r>
            <a:r>
              <a:rPr lang="en-US" dirty="0" smtClean="0"/>
              <a:t>, and then stream data!</a:t>
            </a:r>
          </a:p>
          <a:p>
            <a:pPr lvl="1"/>
            <a:r>
              <a:rPr lang="en-US" dirty="0" smtClean="0"/>
              <a:t>No Erase required.</a:t>
            </a:r>
          </a:p>
          <a:p>
            <a:pPr lvl="1"/>
            <a:r>
              <a:rPr lang="en-US" dirty="0" smtClean="0"/>
              <a:t>Largest size I’ve seen is </a:t>
            </a:r>
            <a:r>
              <a:rPr lang="en-US" dirty="0" smtClean="0"/>
              <a:t>256 KB.</a:t>
            </a:r>
            <a:endParaRPr lang="en-US" dirty="0" smtClean="0"/>
          </a:p>
          <a:p>
            <a:r>
              <a:rPr lang="en-US" dirty="0" smtClean="0"/>
              <a:t>Internal Flash</a:t>
            </a:r>
          </a:p>
          <a:p>
            <a:pPr lvl="1"/>
            <a:r>
              <a:rPr lang="en-US" dirty="0" smtClean="0"/>
              <a:t>Flash needs to be multi-bank so that you can execute code from part of it while you are writing to a different part.</a:t>
            </a:r>
          </a:p>
          <a:p>
            <a:pPr lvl="1"/>
            <a:r>
              <a:rPr lang="en-US" dirty="0" smtClean="0"/>
              <a:t>Check that it is fast enough.</a:t>
            </a:r>
          </a:p>
          <a:p>
            <a:pPr lvl="1"/>
            <a:r>
              <a:rPr lang="en-US" dirty="0" smtClean="0"/>
              <a:t>Check endurance - typically 10K write cycles, which is </a:t>
            </a:r>
            <a:r>
              <a:rPr lang="en-US" dirty="0" smtClean="0"/>
              <a:t>enough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Size depends on the part you are using.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555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Flash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APEC 2014 contest, the log file size was 2.7MB.</a:t>
            </a:r>
          </a:p>
          <a:p>
            <a:endParaRPr lang="en-US" dirty="0"/>
          </a:p>
          <a:p>
            <a:r>
              <a:rPr lang="en-US" dirty="0" smtClean="0"/>
              <a:t>I use Micron N25Q128 which is a 16MB flash which can program 256 bytes in 0.5 </a:t>
            </a:r>
            <a:r>
              <a:rPr lang="en-US" dirty="0" err="1" smtClean="0"/>
              <a:t>ms.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In the future, I might use the </a:t>
            </a:r>
            <a:r>
              <a:rPr lang="en-US" dirty="0" err="1" smtClean="0"/>
              <a:t>Spansion</a:t>
            </a:r>
            <a:r>
              <a:rPr lang="en-US" dirty="0" smtClean="0"/>
              <a:t> S25FL256S device because it has a lower erase time.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506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Log?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3440840"/>
              </p:ext>
            </p:extLst>
          </p:nvPr>
        </p:nvGraphicFramePr>
        <p:xfrm>
          <a:off x="838200" y="1576705"/>
          <a:ext cx="10515600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2343"/>
                <a:gridCol w="864325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Command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Description / Payload</a:t>
                      </a:r>
                      <a:endParaRPr 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err="1" smtClean="0"/>
                        <a:t>PrintString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Log</a:t>
                      </a:r>
                      <a:r>
                        <a:rPr lang="en-US" sz="1800" baseline="0" dirty="0" smtClean="0"/>
                        <a:t> the NULL terminated string.</a:t>
                      </a:r>
                      <a:endParaRPr 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Error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E</a:t>
                      </a:r>
                      <a:r>
                        <a:rPr lang="en-US" sz="1800" baseline="0" dirty="0" smtClean="0"/>
                        <a:t>rror code. For example: Battery voltage is too low.</a:t>
                      </a:r>
                      <a:endParaRPr 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err="1" smtClean="0"/>
                        <a:t>MarkedWall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Which walls were marked.</a:t>
                      </a:r>
                      <a:endParaRPr 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err="1" smtClean="0"/>
                        <a:t>CellLocation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aseline="0" dirty="0" smtClean="0"/>
                        <a:t>Current cell coordinate.</a:t>
                      </a:r>
                      <a:endParaRPr 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Orient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Current orientation.</a:t>
                      </a:r>
                      <a:endParaRPr 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Path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aseline="0" dirty="0" smtClean="0"/>
                        <a:t>Path the mouse is attempting to execute.</a:t>
                      </a:r>
                      <a:endParaRPr 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err="1" smtClean="0"/>
                        <a:t>ProfServo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 smtClean="0"/>
                        <a:t>Fwd</a:t>
                      </a:r>
                      <a:r>
                        <a:rPr lang="en-US" sz="1800" baseline="0" dirty="0" err="1" smtClean="0"/>
                        <a:t>PosErr</a:t>
                      </a:r>
                      <a:r>
                        <a:rPr lang="en-US" sz="1800" baseline="0" dirty="0" smtClean="0"/>
                        <a:t>, </a:t>
                      </a:r>
                      <a:r>
                        <a:rPr lang="en-US" sz="1800" baseline="0" dirty="0" err="1" smtClean="0"/>
                        <a:t>DesFwdVel</a:t>
                      </a:r>
                      <a:r>
                        <a:rPr lang="en-US" sz="1800" baseline="0" dirty="0" smtClean="0"/>
                        <a:t>, </a:t>
                      </a:r>
                      <a:r>
                        <a:rPr lang="en-US" sz="1800" baseline="0" dirty="0" err="1" smtClean="0"/>
                        <a:t>DesRotPos</a:t>
                      </a:r>
                      <a:r>
                        <a:rPr lang="en-US" sz="1800" baseline="0" dirty="0" smtClean="0"/>
                        <a:t>, </a:t>
                      </a:r>
                      <a:r>
                        <a:rPr lang="en-US" sz="1800" baseline="0" dirty="0" err="1" smtClean="0"/>
                        <a:t>RotPosErr</a:t>
                      </a:r>
                      <a:r>
                        <a:rPr lang="en-US" sz="1800" baseline="0" dirty="0" smtClean="0"/>
                        <a:t>, Battery Voltage.</a:t>
                      </a:r>
                      <a:endParaRPr 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Sensor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Left Front</a:t>
                      </a:r>
                      <a:r>
                        <a:rPr lang="en-US" sz="1800" baseline="0" dirty="0" smtClean="0"/>
                        <a:t> Sensor, </a:t>
                      </a:r>
                      <a:r>
                        <a:rPr lang="en-US" sz="1800" dirty="0" smtClean="0"/>
                        <a:t>Right Front</a:t>
                      </a:r>
                      <a:r>
                        <a:rPr lang="en-US" sz="1800" baseline="0" dirty="0" smtClean="0"/>
                        <a:t> Sensor, </a:t>
                      </a:r>
                      <a:r>
                        <a:rPr lang="en-US" sz="1800" dirty="0" smtClean="0"/>
                        <a:t>Left </a:t>
                      </a:r>
                      <a:r>
                        <a:rPr lang="en-US" sz="1800" dirty="0" err="1" smtClean="0"/>
                        <a:t>Diag</a:t>
                      </a:r>
                      <a:r>
                        <a:rPr lang="en-US" sz="1800" dirty="0" smtClean="0"/>
                        <a:t> </a:t>
                      </a:r>
                      <a:r>
                        <a:rPr lang="en-US" sz="1800" baseline="0" dirty="0" smtClean="0"/>
                        <a:t>Sensor, </a:t>
                      </a:r>
                      <a:r>
                        <a:rPr lang="en-US" sz="1800" dirty="0" smtClean="0"/>
                        <a:t>Right </a:t>
                      </a:r>
                      <a:r>
                        <a:rPr lang="en-US" sz="1800" dirty="0" err="1" smtClean="0"/>
                        <a:t>Diag</a:t>
                      </a:r>
                      <a:r>
                        <a:rPr lang="en-US" sz="1800" dirty="0" smtClean="0"/>
                        <a:t> </a:t>
                      </a:r>
                      <a:r>
                        <a:rPr lang="en-US" sz="1800" baseline="0" dirty="0" smtClean="0"/>
                        <a:t>Sensor.</a:t>
                      </a:r>
                      <a:endParaRPr lang="en-US" sz="180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Corrector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Lateral and longitudinal</a:t>
                      </a:r>
                      <a:r>
                        <a:rPr lang="en-US" sz="1800" baseline="0" dirty="0" smtClean="0"/>
                        <a:t> </a:t>
                      </a:r>
                      <a:r>
                        <a:rPr lang="en-US" sz="1800" dirty="0" smtClean="0"/>
                        <a:t>corrector values.</a:t>
                      </a:r>
                      <a:endParaRPr 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Run 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Run #, </a:t>
                      </a:r>
                      <a:r>
                        <a:rPr lang="en-US" sz="1800" dirty="0" err="1" smtClean="0"/>
                        <a:t>FwdAccel</a:t>
                      </a:r>
                      <a:r>
                        <a:rPr lang="en-US" sz="1800" dirty="0" smtClean="0"/>
                        <a:t>, </a:t>
                      </a:r>
                      <a:r>
                        <a:rPr lang="en-US" sz="1800" dirty="0" err="1" smtClean="0"/>
                        <a:t>MaxFwdVel</a:t>
                      </a:r>
                      <a:r>
                        <a:rPr lang="en-US" sz="1800" dirty="0" smtClean="0"/>
                        <a:t>, </a:t>
                      </a:r>
                      <a:r>
                        <a:rPr lang="en-US" sz="1800" dirty="0" err="1" smtClean="0"/>
                        <a:t>MaxDiagFwdVel</a:t>
                      </a:r>
                      <a:r>
                        <a:rPr lang="en-US" sz="1800" dirty="0" smtClean="0"/>
                        <a:t>,</a:t>
                      </a:r>
                      <a:r>
                        <a:rPr lang="en-US" sz="1800" baseline="0" dirty="0" smtClean="0"/>
                        <a:t> Run mode.</a:t>
                      </a:r>
                      <a:endParaRPr 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err="1" smtClean="0"/>
                        <a:t>RunInfo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Ru</a:t>
                      </a:r>
                      <a:r>
                        <a:rPr lang="en-US" sz="1800" baseline="0" dirty="0" smtClean="0"/>
                        <a:t>n success/fail and run time.</a:t>
                      </a:r>
                      <a:endParaRPr lang="en-US" sz="18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Rev. 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MINOS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53E5D-CF64-43BF-8CC0-A8A2EC64CDE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9071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865</Words>
  <Application>Microsoft Office PowerPoint</Application>
  <PresentationFormat>Custom</PresentationFormat>
  <Paragraphs>147</Paragraphs>
  <Slides>15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Data Logging</vt:lpstr>
      <vt:lpstr>Problem Statement</vt:lpstr>
      <vt:lpstr>Examples</vt:lpstr>
      <vt:lpstr>Traditional Approach</vt:lpstr>
      <vt:lpstr>Proposed Approach</vt:lpstr>
      <vt:lpstr>Logging to RAM VS Flash</vt:lpstr>
      <vt:lpstr>Flash Device Options</vt:lpstr>
      <vt:lpstr>Flash Information</vt:lpstr>
      <vt:lpstr>What To Log?</vt:lpstr>
      <vt:lpstr>PowerPoint Presentation</vt:lpstr>
      <vt:lpstr>PowerPoint Presentation</vt:lpstr>
      <vt:lpstr>APEC 2014: First Speed Run</vt:lpstr>
      <vt:lpstr>APEC 2014: Second Speed Run</vt:lpstr>
      <vt:lpstr>Battery Voltage During Motion</vt:lpstr>
      <vt:lpstr>APEC 2014: Oddities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Harjit Singh</dc:creator>
  <cp:lastModifiedBy>Harjit Singh</cp:lastModifiedBy>
  <cp:revision>21</cp:revision>
  <dcterms:created xsi:type="dcterms:W3CDTF">2014-04-15T13:55:56Z</dcterms:created>
  <dcterms:modified xsi:type="dcterms:W3CDTF">2014-04-26T07:25:53Z</dcterms:modified>
</cp:coreProperties>
</file>

<file path=docProps/thumbnail.jpeg>
</file>